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76" r:id="rId5"/>
    <p:sldId id="272" r:id="rId6"/>
    <p:sldId id="258" r:id="rId7"/>
    <p:sldId id="273" r:id="rId8"/>
    <p:sldId id="259" r:id="rId9"/>
    <p:sldId id="262" r:id="rId10"/>
    <p:sldId id="278" r:id="rId11"/>
    <p:sldId id="274" r:id="rId12"/>
    <p:sldId id="275" r:id="rId13"/>
    <p:sldId id="267" r:id="rId14"/>
    <p:sldId id="270" r:id="rId15"/>
    <p:sldId id="268" r:id="rId16"/>
    <p:sldId id="269" r:id="rId17"/>
    <p:sldId id="265"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15" autoAdjust="0"/>
  </p:normalViewPr>
  <p:slideViewPr>
    <p:cSldViewPr>
      <p:cViewPr varScale="1">
        <p:scale>
          <a:sx n="116" d="100"/>
          <a:sy n="116" d="100"/>
        </p:scale>
        <p:origin x="217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1104AD-4B63-4483-BDEC-0AA23BE345FC}"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104AD-4B63-4483-BDEC-0AA23BE345FC}"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104AD-4B63-4483-BDEC-0AA23BE345FC}"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104AD-4B63-4483-BDEC-0AA23BE345FC}"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1104AD-4B63-4483-BDEC-0AA23BE345FC}"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1104AD-4B63-4483-BDEC-0AA23BE345FC}"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1104AD-4B63-4483-BDEC-0AA23BE345FC}"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1104AD-4B63-4483-BDEC-0AA23BE345FC}"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104AD-4B63-4483-BDEC-0AA23BE345FC}"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104AD-4B63-4483-BDEC-0AA23BE345FC}"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104AD-4B63-4483-BDEC-0AA23BE345FC}"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E4BC9-2455-4845-8573-22738C4EAD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104AD-4B63-4483-BDEC-0AA23BE345FC}"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4BC9-2455-4845-8573-22738C4EAD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305800" cy="3600451"/>
          </a:xfrm>
        </p:spPr>
        <p:txBody>
          <a:bodyPr>
            <a:normAutofit fontScale="90000"/>
          </a:bodyPr>
          <a:lstStyle/>
          <a:p>
            <a:r>
              <a:rPr lang="en-US" dirty="0" smtClean="0"/>
              <a:t>Governance and Poverty Reduction: An Appraisal of Government Policies and </a:t>
            </a:r>
            <a:r>
              <a:rPr lang="en-US" dirty="0" err="1" smtClean="0"/>
              <a:t>Programmes</a:t>
            </a:r>
            <a:r>
              <a:rPr lang="en-US" dirty="0" smtClean="0"/>
              <a:t> of Poverty Reduction in Nigeria (2015-2019)</a:t>
            </a:r>
            <a:br>
              <a:rPr lang="en-US" dirty="0" smtClean="0"/>
            </a:br>
            <a:endParaRPr lang="en-US" dirty="0"/>
          </a:p>
        </p:txBody>
      </p:sp>
      <p:sp>
        <p:nvSpPr>
          <p:cNvPr id="3" name="Subtitle 2"/>
          <p:cNvSpPr>
            <a:spLocks noGrp="1"/>
          </p:cNvSpPr>
          <p:nvPr>
            <p:ph type="subTitle" idx="1"/>
          </p:nvPr>
        </p:nvSpPr>
        <p:spPr/>
        <p:txBody>
          <a:bodyPr>
            <a:normAutofit fontScale="92500" lnSpcReduction="10000"/>
          </a:bodyPr>
          <a:lstStyle/>
          <a:p>
            <a:r>
              <a:rPr lang="en-US" sz="2800" b="1" dirty="0" smtClean="0">
                <a:latin typeface="Arial Black" pitchFamily="34" charset="0"/>
              </a:rPr>
              <a:t>Boris </a:t>
            </a:r>
            <a:r>
              <a:rPr lang="en-US" sz="2800" b="1" dirty="0">
                <a:latin typeface="Arial Black" pitchFamily="34" charset="0"/>
              </a:rPr>
              <a:t>Happy </a:t>
            </a:r>
            <a:r>
              <a:rPr lang="en-US" sz="2800" b="1" dirty="0" err="1" smtClean="0">
                <a:latin typeface="Arial Black" pitchFamily="34" charset="0"/>
              </a:rPr>
              <a:t>Odalonu</a:t>
            </a:r>
            <a:endParaRPr lang="en-US" sz="2800" b="1" dirty="0" smtClean="0">
              <a:latin typeface="Arial Black" pitchFamily="34" charset="0"/>
            </a:endParaRPr>
          </a:p>
          <a:p>
            <a:r>
              <a:rPr lang="en-US" sz="2800" dirty="0"/>
              <a:t>Department of Political Science</a:t>
            </a:r>
          </a:p>
          <a:p>
            <a:r>
              <a:rPr lang="en-US" sz="2800" dirty="0"/>
              <a:t>Federal College of Education </a:t>
            </a:r>
            <a:r>
              <a:rPr lang="en-US" sz="2800" dirty="0" err="1"/>
              <a:t>Eha-Amufu</a:t>
            </a:r>
            <a:r>
              <a:rPr lang="en-US" sz="2800" dirty="0"/>
              <a:t>, Enugu State, Nigeria</a:t>
            </a:r>
          </a:p>
          <a:p>
            <a:endParaRPr lang="en-US" sz="2800" b="1" dirty="0">
              <a:latin typeface="Arial Black" pitchFamily="34"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Trends in Nigeria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2015: 69.9 million people, (62.6%) of Nigeria’s population were extremely poor.</a:t>
            </a:r>
          </a:p>
          <a:p>
            <a:r>
              <a:rPr lang="en-US" dirty="0" smtClean="0"/>
              <a:t>2016: 73 million people, (40%) of Nigeria’s population were extremely poor and living below the international poverty line of $1.90 (680 Naira) a day. </a:t>
            </a:r>
          </a:p>
          <a:p>
            <a:r>
              <a:rPr lang="en-US" dirty="0" smtClean="0"/>
              <a:t>2017: 79 million Nigerians, (43%) of the population were extremely poor.</a:t>
            </a:r>
          </a:p>
          <a:p>
            <a:r>
              <a:rPr lang="en-US" dirty="0" smtClean="0"/>
              <a:t>2018: 87 million people, (45%) of Nigeria’s population were extremely poor </a:t>
            </a:r>
          </a:p>
          <a:p>
            <a:r>
              <a:rPr lang="en-US" dirty="0" smtClean="0"/>
              <a:t>2019: 93.7 million people, (47.7%) of Nigeria’s population were extremely poor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Trends in Nigeria</a:t>
            </a:r>
            <a:endParaRPr lang="en-US" dirty="0"/>
          </a:p>
        </p:txBody>
      </p:sp>
      <p:graphicFrame>
        <p:nvGraphicFramePr>
          <p:cNvPr id="4" name="Content Placeholder 3"/>
          <p:cNvGraphicFramePr>
            <a:graphicFrameLocks noGrp="1"/>
          </p:cNvGraphicFramePr>
          <p:nvPr>
            <p:ph idx="1"/>
          </p:nvPr>
        </p:nvGraphicFramePr>
        <p:xfrm>
          <a:off x="609600" y="1600200"/>
          <a:ext cx="7772400" cy="2913380"/>
        </p:xfrm>
        <a:graphic>
          <a:graphicData uri="http://schemas.openxmlformats.org/drawingml/2006/table">
            <a:tbl>
              <a:tblPr firstRow="1" bandRow="1">
                <a:tableStyleId>{69C7853C-536D-4A76-A0AE-DD22124D55A5}</a:tableStyleId>
              </a:tblPr>
              <a:tblGrid>
                <a:gridCol w="2590800"/>
                <a:gridCol w="2590800"/>
                <a:gridCol w="2590800"/>
              </a:tblGrid>
              <a:tr h="546100">
                <a:tc>
                  <a:txBody>
                    <a:bodyPr/>
                    <a:lstStyle/>
                    <a:p>
                      <a:pPr marL="0" marR="0" algn="ctr">
                        <a:spcBef>
                          <a:spcPts val="0"/>
                        </a:spcBef>
                        <a:spcAft>
                          <a:spcPts val="0"/>
                        </a:spcAft>
                      </a:pPr>
                      <a:r>
                        <a:rPr lang="en-US" sz="1400" dirty="0">
                          <a:solidFill>
                            <a:schemeClr val="tx2"/>
                          </a:solidFill>
                        </a:rPr>
                        <a:t>Year</a:t>
                      </a:r>
                      <a:endParaRPr lang="en-US" sz="1400" dirty="0">
                        <a:solidFill>
                          <a:schemeClr val="tx2"/>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solidFill>
                            <a:schemeClr val="tx2"/>
                          </a:solidFill>
                        </a:rPr>
                        <a:t>Population in Poverty (Million)</a:t>
                      </a:r>
                      <a:endParaRPr lang="en-US" sz="1400" dirty="0">
                        <a:solidFill>
                          <a:schemeClr val="tx2"/>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solidFill>
                            <a:schemeClr val="tx2"/>
                          </a:solidFill>
                        </a:rPr>
                        <a:t>Poverty Incidence (%)</a:t>
                      </a:r>
                      <a:endParaRPr lang="en-US" sz="1400" dirty="0">
                        <a:solidFill>
                          <a:schemeClr val="tx2"/>
                        </a:solidFill>
                        <a:latin typeface="Calibri"/>
                        <a:ea typeface="Calibri"/>
                        <a:cs typeface="Times New Roman"/>
                      </a:endParaRPr>
                    </a:p>
                  </a:txBody>
                  <a:tcPr marL="68580" marR="68580" marT="0" marB="0"/>
                </a:tc>
              </a:tr>
              <a:tr h="546100">
                <a:tc>
                  <a:txBody>
                    <a:bodyPr/>
                    <a:lstStyle/>
                    <a:p>
                      <a:pPr marL="0" marR="0">
                        <a:spcBef>
                          <a:spcPts val="0"/>
                        </a:spcBef>
                        <a:spcAft>
                          <a:spcPts val="0"/>
                        </a:spcAft>
                      </a:pPr>
                      <a:r>
                        <a:rPr lang="en-US" sz="1200"/>
                        <a:t>     2015</a:t>
                      </a:r>
                      <a:endParaRPr lang="en-US" sz="110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a:t>69.9</a:t>
                      </a:r>
                      <a:endParaRPr lang="en-US" sz="110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a:t>62.6</a:t>
                      </a:r>
                      <a:endParaRPr lang="en-US" sz="1100">
                        <a:latin typeface="Calibri"/>
                        <a:ea typeface="Calibri"/>
                        <a:cs typeface="Times New Roman"/>
                      </a:endParaRPr>
                    </a:p>
                  </a:txBody>
                  <a:tcPr marL="68580" marR="68580" marT="0" marB="0"/>
                </a:tc>
              </a:tr>
              <a:tr h="546100">
                <a:tc>
                  <a:txBody>
                    <a:bodyPr/>
                    <a:lstStyle/>
                    <a:p>
                      <a:pPr marL="0" marR="0">
                        <a:spcBef>
                          <a:spcPts val="0"/>
                        </a:spcBef>
                        <a:spcAft>
                          <a:spcPts val="0"/>
                        </a:spcAft>
                      </a:pPr>
                      <a:r>
                        <a:rPr lang="en-US" sz="1200" dirty="0"/>
                        <a:t>     2016</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a:t>73</a:t>
                      </a:r>
                      <a:endParaRPr lang="en-US" sz="110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a:t>40</a:t>
                      </a:r>
                      <a:endParaRPr lang="en-US" sz="1100">
                        <a:latin typeface="Calibri"/>
                        <a:ea typeface="Calibri"/>
                        <a:cs typeface="Times New Roman"/>
                      </a:endParaRPr>
                    </a:p>
                  </a:txBody>
                  <a:tcPr marL="68580" marR="68580" marT="0" marB="0"/>
                </a:tc>
              </a:tr>
              <a:tr h="546100">
                <a:tc>
                  <a:txBody>
                    <a:bodyPr/>
                    <a:lstStyle/>
                    <a:p>
                      <a:pPr marL="0" marR="0">
                        <a:spcBef>
                          <a:spcPts val="0"/>
                        </a:spcBef>
                        <a:spcAft>
                          <a:spcPts val="0"/>
                        </a:spcAft>
                      </a:pPr>
                      <a:r>
                        <a:rPr lang="en-US" sz="1200"/>
                        <a:t>     2017</a:t>
                      </a:r>
                      <a:endParaRPr lang="en-US" sz="110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79</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a:t>43</a:t>
                      </a:r>
                      <a:endParaRPr lang="en-US" sz="1100">
                        <a:latin typeface="Calibri"/>
                        <a:ea typeface="Calibri"/>
                        <a:cs typeface="Times New Roman"/>
                      </a:endParaRPr>
                    </a:p>
                  </a:txBody>
                  <a:tcPr marL="68580" marR="68580" marT="0" marB="0"/>
                </a:tc>
              </a:tr>
              <a:tr h="546100">
                <a:tc>
                  <a:txBody>
                    <a:bodyPr/>
                    <a:lstStyle/>
                    <a:p>
                      <a:pPr marL="0" marR="0" algn="just">
                        <a:spcBef>
                          <a:spcPts val="0"/>
                        </a:spcBef>
                        <a:spcAft>
                          <a:spcPts val="0"/>
                        </a:spcAft>
                      </a:pPr>
                      <a:r>
                        <a:rPr lang="en-US" sz="1200"/>
                        <a:t>    2018</a:t>
                      </a:r>
                      <a:endParaRPr lang="en-US" sz="1100">
                        <a:latin typeface="Calibri"/>
                        <a:ea typeface="Calibri"/>
                        <a:cs typeface="Times New Roman"/>
                      </a:endParaRPr>
                    </a:p>
                  </a:txBody>
                  <a:tcPr marL="68580" marR="68580" marT="0" marB="0"/>
                </a:tc>
                <a:tc>
                  <a:txBody>
                    <a:bodyPr/>
                    <a:lstStyle/>
                    <a:p>
                      <a:pPr marL="0" marR="0" algn="just">
                        <a:spcBef>
                          <a:spcPts val="0"/>
                        </a:spcBef>
                        <a:spcAft>
                          <a:spcPts val="0"/>
                        </a:spcAft>
                      </a:pPr>
                      <a:r>
                        <a:rPr lang="en-US" sz="1200" dirty="0"/>
                        <a:t>           </a:t>
                      </a:r>
                      <a:r>
                        <a:rPr lang="en-US" sz="1200" dirty="0" smtClean="0"/>
                        <a:t>                      87 </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0"/>
                        </a:spcAft>
                      </a:pPr>
                      <a:r>
                        <a:rPr lang="en-US" sz="1200" dirty="0"/>
                        <a:t>           </a:t>
                      </a:r>
                      <a:r>
                        <a:rPr lang="en-US" sz="1200" dirty="0" smtClean="0"/>
                        <a:t>                      45</a:t>
                      </a:r>
                      <a:endParaRPr lang="en-US" sz="1100" dirty="0">
                        <a:latin typeface="Calibri"/>
                        <a:ea typeface="Calibri"/>
                        <a:cs typeface="Times New Roman"/>
                      </a:endParaRPr>
                    </a:p>
                  </a:txBody>
                  <a:tcPr marL="68580" marR="68580" marT="0" marB="0"/>
                </a:tc>
              </a:tr>
              <a:tr h="0">
                <a:tc>
                  <a:txBody>
                    <a:bodyPr/>
                    <a:lstStyle/>
                    <a:p>
                      <a:pPr marL="0" marR="0" algn="just">
                        <a:spcBef>
                          <a:spcPts val="0"/>
                        </a:spcBef>
                        <a:spcAft>
                          <a:spcPts val="0"/>
                        </a:spcAft>
                      </a:pPr>
                      <a:r>
                        <a:rPr lang="en-US" sz="1200"/>
                        <a:t>    2019 (June)</a:t>
                      </a:r>
                      <a:endParaRPr lang="en-US" sz="1100">
                        <a:latin typeface="Calibri"/>
                        <a:ea typeface="Calibri"/>
                        <a:cs typeface="Times New Roman"/>
                      </a:endParaRPr>
                    </a:p>
                  </a:txBody>
                  <a:tcPr marL="68580" marR="68580" marT="0" marB="0"/>
                </a:tc>
                <a:tc>
                  <a:txBody>
                    <a:bodyPr/>
                    <a:lstStyle/>
                    <a:p>
                      <a:pPr marL="0" marR="0" algn="just">
                        <a:spcBef>
                          <a:spcPts val="0"/>
                        </a:spcBef>
                        <a:spcAft>
                          <a:spcPts val="0"/>
                        </a:spcAft>
                      </a:pPr>
                      <a:r>
                        <a:rPr lang="en-US" sz="1200" dirty="0"/>
                        <a:t>           </a:t>
                      </a:r>
                      <a:r>
                        <a:rPr lang="en-US" sz="1200" dirty="0" smtClean="0"/>
                        <a:t>                     93.7 </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0"/>
                        </a:spcAft>
                      </a:pPr>
                      <a:r>
                        <a:rPr lang="en-US" sz="1200" dirty="0"/>
                        <a:t>           </a:t>
                      </a:r>
                      <a:r>
                        <a:rPr lang="en-US" sz="1200" dirty="0" smtClean="0"/>
                        <a:t>                     47.7</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Ten Countries with Extreme Poverty in the World</a:t>
            </a:r>
            <a:r>
              <a:rPr lang="en-US" dirty="0" smtClean="0"/>
              <a:t/>
            </a:r>
            <a:br>
              <a:rPr lang="en-US" dirty="0" smtClean="0"/>
            </a:br>
            <a:endParaRPr lang="en-US" dirty="0"/>
          </a:p>
        </p:txBody>
      </p:sp>
      <p:pic>
        <p:nvPicPr>
          <p:cNvPr id="4" name="Content Placeholder 3" descr="Image result for POVERTY RATES IN NIGERIA"/>
          <p:cNvPicPr>
            <a:picLocks noGrp="1"/>
          </p:cNvPicPr>
          <p:nvPr>
            <p:ph idx="1"/>
          </p:nvPr>
        </p:nvPicPr>
        <p:blipFill>
          <a:blip r:embed="rId2"/>
          <a:srcRect/>
          <a:stretch>
            <a:fillRect/>
          </a:stretch>
        </p:blipFill>
        <p:spPr bwMode="auto">
          <a:xfrm>
            <a:off x="995930" y="1600200"/>
            <a:ext cx="7152140" cy="45259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17638"/>
          </a:xfrm>
        </p:spPr>
        <p:txBody>
          <a:bodyPr>
            <a:normAutofit fontScale="90000"/>
          </a:bodyPr>
          <a:lstStyle/>
          <a:p>
            <a:r>
              <a:rPr lang="en-US" dirty="0" smtClean="0"/>
              <a:t/>
            </a:r>
            <a:br>
              <a:rPr lang="en-US" dirty="0" smtClean="0"/>
            </a:br>
            <a:r>
              <a:rPr lang="en-US" dirty="0" smtClean="0"/>
              <a:t>Current Poverty Reduction Scheme</a:t>
            </a:r>
            <a:br>
              <a:rPr lang="en-US" dirty="0" smtClean="0"/>
            </a:br>
            <a:r>
              <a:rPr lang="en-US" dirty="0" smtClean="0"/>
              <a:t> </a:t>
            </a:r>
            <a:r>
              <a:rPr lang="en-US" sz="2700" dirty="0" smtClean="0"/>
              <a:t>National Social Investment </a:t>
            </a:r>
            <a:r>
              <a:rPr lang="en-US" sz="2700" dirty="0" err="1" smtClean="0"/>
              <a:t>Programmes</a:t>
            </a:r>
            <a:r>
              <a:rPr lang="en-US" sz="2700" dirty="0" smtClean="0"/>
              <a:t> (NSIP)</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normAutofit/>
          </a:bodyPr>
          <a:lstStyle/>
          <a:p>
            <a:pPr algn="just">
              <a:buNone/>
            </a:pPr>
            <a:r>
              <a:rPr lang="en-US" sz="2400" dirty="0" smtClean="0"/>
              <a:t>The </a:t>
            </a:r>
            <a:r>
              <a:rPr lang="en-US" sz="2400" dirty="0" err="1" smtClean="0"/>
              <a:t>programmes</a:t>
            </a:r>
            <a:r>
              <a:rPr lang="en-US" sz="2400" dirty="0" smtClean="0"/>
              <a:t> are:</a:t>
            </a:r>
          </a:p>
          <a:p>
            <a:pPr algn="just"/>
            <a:r>
              <a:rPr lang="en-US" sz="2400" dirty="0" smtClean="0"/>
              <a:t> National Home-Grown School Feeding </a:t>
            </a:r>
            <a:r>
              <a:rPr lang="en-US" sz="2400" dirty="0" err="1" smtClean="0"/>
              <a:t>Programme</a:t>
            </a:r>
            <a:r>
              <a:rPr lang="en-US" sz="2400" dirty="0" smtClean="0"/>
              <a:t> (NHGSF), </a:t>
            </a:r>
          </a:p>
          <a:p>
            <a:pPr algn="just"/>
            <a:r>
              <a:rPr lang="en-US" sz="2400" dirty="0" smtClean="0"/>
              <a:t>Conditional Cash Transfer (CCT) </a:t>
            </a:r>
            <a:r>
              <a:rPr lang="en-US" sz="2400" dirty="0" err="1" smtClean="0"/>
              <a:t>Programme</a:t>
            </a:r>
            <a:r>
              <a:rPr lang="en-US" sz="2400" dirty="0" smtClean="0"/>
              <a:t>, </a:t>
            </a:r>
          </a:p>
          <a:p>
            <a:pPr algn="just"/>
            <a:r>
              <a:rPr lang="en-US" sz="2400" dirty="0" smtClean="0"/>
              <a:t>Government Enterprise Empowerment </a:t>
            </a:r>
            <a:r>
              <a:rPr lang="en-US" sz="2400" dirty="0" err="1" smtClean="0"/>
              <a:t>Programme</a:t>
            </a:r>
            <a:r>
              <a:rPr lang="en-US" sz="2400" dirty="0" smtClean="0"/>
              <a:t> (GEEP) </a:t>
            </a:r>
          </a:p>
          <a:p>
            <a:pPr algn="just"/>
            <a:r>
              <a:rPr lang="en-US" sz="2400" dirty="0" smtClean="0"/>
              <a:t> N-Power initiative </a:t>
            </a:r>
          </a:p>
          <a:p>
            <a:pPr algn="just"/>
            <a:r>
              <a:rPr lang="en-US" sz="2400" dirty="0" smtClean="0"/>
              <a:t>The </a:t>
            </a:r>
            <a:r>
              <a:rPr lang="en-US" sz="2400" dirty="0" err="1" smtClean="0"/>
              <a:t>programme</a:t>
            </a:r>
            <a:r>
              <a:rPr lang="en-US" sz="2400" dirty="0" smtClean="0"/>
              <a:t> generally, has helped to reduce unemployment, empower the people economically, encourage school enrolment, built capacity, equip less educated people with skills to be self-employed and promote scholarship in the areas of science and technology (</a:t>
            </a:r>
            <a:r>
              <a:rPr lang="en-US" sz="2400" dirty="0" err="1" smtClean="0"/>
              <a:t>Aminu</a:t>
            </a:r>
            <a:r>
              <a:rPr lang="en-US" sz="2400" dirty="0" smtClean="0"/>
              <a:t>, 2019)</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of NSIP</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Home-Grown School Feeding </a:t>
            </a:r>
            <a:r>
              <a:rPr lang="en-US" dirty="0" err="1" smtClean="0"/>
              <a:t>programme</a:t>
            </a:r>
            <a:r>
              <a:rPr lang="en-US" dirty="0" smtClean="0"/>
              <a:t> is now feeding over 9.5 million children in public schools in 31 states nationwide.</a:t>
            </a:r>
          </a:p>
          <a:p>
            <a:r>
              <a:rPr lang="en-US" dirty="0" smtClean="0"/>
              <a:t>feeding of pupils in primary 1 to 3 reportedly resulted in increased enrolment in schools.</a:t>
            </a:r>
          </a:p>
          <a:p>
            <a:r>
              <a:rPr lang="en-US" dirty="0" smtClean="0"/>
              <a:t>The GEEP loans, comprising Market </a:t>
            </a:r>
            <a:r>
              <a:rPr lang="en-US" dirty="0" err="1" smtClean="0"/>
              <a:t>Moni</a:t>
            </a:r>
            <a:r>
              <a:rPr lang="en-US" dirty="0" smtClean="0"/>
              <a:t>, </a:t>
            </a:r>
            <a:r>
              <a:rPr lang="en-US" dirty="0" err="1" smtClean="0"/>
              <a:t>FarmerMoni</a:t>
            </a:r>
            <a:r>
              <a:rPr lang="en-US" dirty="0" smtClean="0"/>
              <a:t> and Trader </a:t>
            </a:r>
            <a:r>
              <a:rPr lang="en-US" dirty="0" err="1" smtClean="0"/>
              <a:t>Moni</a:t>
            </a:r>
            <a:r>
              <a:rPr lang="en-US" dirty="0" smtClean="0"/>
              <a:t> is providing micro-credit loans to over 2 million Nigerian petty traders, artisans and businessmen nationwide.</a:t>
            </a:r>
          </a:p>
          <a:p>
            <a:r>
              <a:rPr lang="en-US" dirty="0" smtClean="0"/>
              <a:t>Through the GEEP, small business owners in Nigeria have ‘gained access to micro-credit finance to expand their businesses</a:t>
            </a:r>
          </a:p>
          <a:p>
            <a:r>
              <a:rPr lang="en-US" dirty="0" smtClean="0"/>
              <a:t>The N-Power job scheme provides jobs for 500,000 young Nigerian graduates and 20,000 non-graduates in different areas of public services. Known as N-Power volunteers, they are deployed in all the 774 local government areas of the 36 states. </a:t>
            </a:r>
          </a:p>
          <a:p>
            <a:pPr lvl="0"/>
            <a:r>
              <a:rPr lang="en-US" dirty="0" smtClean="0"/>
              <a:t>Graduates were trained and linked to paid employment while non-graduates were equipped with skills to be self-employable through the N-Power </a:t>
            </a:r>
            <a:r>
              <a:rPr lang="en-US" dirty="0" err="1" smtClean="0"/>
              <a:t>programmes</a:t>
            </a:r>
            <a:r>
              <a:rPr lang="en-US" dirty="0" smtClean="0"/>
              <a:t>.</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of NSIP</a:t>
            </a:r>
            <a:endParaRPr lang="en-US" dirty="0"/>
          </a:p>
        </p:txBody>
      </p:sp>
      <p:sp>
        <p:nvSpPr>
          <p:cNvPr id="3" name="Content Placeholder 2"/>
          <p:cNvSpPr>
            <a:spLocks noGrp="1"/>
          </p:cNvSpPr>
          <p:nvPr>
            <p:ph idx="1"/>
          </p:nvPr>
        </p:nvSpPr>
        <p:spPr/>
        <p:txBody>
          <a:bodyPr>
            <a:normAutofit fontScale="92500"/>
          </a:bodyPr>
          <a:lstStyle/>
          <a:p>
            <a:r>
              <a:rPr lang="en-US" dirty="0" smtClean="0"/>
              <a:t>irregular payment of monthly stipends to the N-power beneficiaries</a:t>
            </a:r>
          </a:p>
          <a:p>
            <a:r>
              <a:rPr lang="en-US" dirty="0" smtClean="0"/>
              <a:t>poor funding</a:t>
            </a:r>
          </a:p>
          <a:p>
            <a:r>
              <a:rPr lang="en-US" dirty="0" smtClean="0"/>
              <a:t>politicization and lack of adequate publicity to create awareness .</a:t>
            </a:r>
          </a:p>
          <a:p>
            <a:r>
              <a:rPr lang="en-US" dirty="0" smtClean="0"/>
              <a:t>Lack of transparency in the cash </a:t>
            </a:r>
            <a:r>
              <a:rPr lang="en-US" dirty="0" err="1" smtClean="0"/>
              <a:t>tranfer</a:t>
            </a:r>
            <a:r>
              <a:rPr lang="en-US" dirty="0" smtClean="0"/>
              <a:t> scheme</a:t>
            </a:r>
          </a:p>
          <a:p>
            <a:r>
              <a:rPr lang="en-US" dirty="0" smtClean="0"/>
              <a:t>Lack of data for the poorest citizens.</a:t>
            </a:r>
          </a:p>
          <a:p>
            <a:r>
              <a:rPr lang="en-US" dirty="0" smtClean="0"/>
              <a:t>Corruption and vote-buying</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This paper examined the poverty reduction strategies in Nigeria with a view of proffering sustainable solution to the persistent rise in poverty incidence in Nigeria. </a:t>
            </a:r>
          </a:p>
          <a:p>
            <a:pPr algn="just"/>
            <a:r>
              <a:rPr lang="en-US" dirty="0" smtClean="0"/>
              <a:t>Based on the prevalent scale of poverty in Nigeria, it reveals that the ongoing poverty reduction strategies had little or no impact on the poverty situation in the country</a:t>
            </a:r>
            <a:r>
              <a:rPr lang="en-US" b="1" dirty="0" smtClean="0"/>
              <a:t>. </a:t>
            </a:r>
          </a:p>
          <a:p>
            <a:pPr algn="just"/>
            <a:r>
              <a:rPr lang="en-US" dirty="0" smtClean="0"/>
              <a:t>Several development experts have suggested that while poverty cannot be eradicated out rightly, it can be reduced significantly if the right steps are taken, consistently.</a:t>
            </a:r>
          </a:p>
          <a:p>
            <a:pPr algn="just"/>
            <a:r>
              <a:rPr lang="en-US" dirty="0" smtClean="0"/>
              <a:t> It is generally believed that acute poverty can be reduced or eradicated through effective policy measure driven by sound leadership void of corruption</a:t>
            </a:r>
          </a:p>
          <a:p>
            <a:pPr algn="just"/>
            <a:r>
              <a:rPr lang="en-US" dirty="0" smtClean="0"/>
              <a:t>Apparently, ending poverty is a holistic approach that needs robust planning and political will power to implement the plan.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i="1" dirty="0" smtClean="0"/>
              <a:t>The paper suggests that new poverty reduction strategies for Nigeria should be anchored on the following recommendations;</a:t>
            </a:r>
          </a:p>
          <a:p>
            <a:r>
              <a:rPr lang="en-US" b="1" dirty="0" smtClean="0"/>
              <a:t>Infrastructural investments</a:t>
            </a:r>
          </a:p>
          <a:p>
            <a:r>
              <a:rPr lang="en-US" b="1" dirty="0" smtClean="0"/>
              <a:t>Adopt targeted poverty reduction approach</a:t>
            </a:r>
          </a:p>
          <a:p>
            <a:r>
              <a:rPr lang="en-US" b="1" dirty="0" smtClean="0"/>
              <a:t>Adopt bottom-up approach</a:t>
            </a:r>
            <a:r>
              <a:rPr lang="en-US" dirty="0" smtClean="0"/>
              <a:t> </a:t>
            </a:r>
          </a:p>
          <a:p>
            <a:r>
              <a:rPr lang="en-US" b="1" dirty="0" smtClean="0"/>
              <a:t>Peculiarity policy of poverty reduction</a:t>
            </a:r>
            <a:r>
              <a:rPr lang="en-US" dirty="0" smtClean="0"/>
              <a:t> </a:t>
            </a:r>
          </a:p>
          <a:p>
            <a:r>
              <a:rPr lang="en-US" b="1" dirty="0" smtClean="0"/>
              <a:t>Good governance</a:t>
            </a:r>
            <a:r>
              <a:rPr lang="en-US" dirty="0" smtClean="0"/>
              <a:t> </a:t>
            </a:r>
          </a:p>
          <a:p>
            <a:r>
              <a:rPr lang="en-US" b="1" dirty="0" smtClean="0"/>
              <a:t>Adequate funding of poverty </a:t>
            </a:r>
            <a:r>
              <a:rPr lang="en-US" b="1" dirty="0" err="1" smtClean="0"/>
              <a:t>programmes</a:t>
            </a:r>
            <a:r>
              <a:rPr lang="en-US" dirty="0" smtClean="0"/>
              <a:t> </a:t>
            </a:r>
          </a:p>
          <a:p>
            <a:r>
              <a:rPr lang="en-US" b="1" dirty="0" smtClean="0"/>
              <a:t>Fight corruption</a:t>
            </a:r>
          </a:p>
          <a:p>
            <a:r>
              <a:rPr lang="en-US" b="1" dirty="0" smtClean="0"/>
              <a:t>Collaboration and partnership</a:t>
            </a:r>
          </a:p>
          <a:p>
            <a:r>
              <a:rPr lang="en-US" b="1" dirty="0" smtClean="0"/>
              <a:t>Job creation and empowerment </a:t>
            </a:r>
            <a:r>
              <a:rPr lang="en-US" b="1" dirty="0" err="1" smtClean="0"/>
              <a:t>programme</a:t>
            </a:r>
            <a:endParaRPr lang="en-US" b="1" dirty="0" smtClean="0"/>
          </a:p>
          <a:p>
            <a:r>
              <a:rPr lang="en-US" b="1" dirty="0" smtClean="0"/>
              <a:t>Provision of micro credit schemes</a:t>
            </a:r>
            <a:r>
              <a:rPr lang="en-US" dirty="0" smtClean="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GB" dirty="0" smtClean="0"/>
          </a:p>
          <a:p>
            <a:pPr>
              <a:buNone/>
            </a:pPr>
            <a:endParaRPr lang="en-GB" dirty="0" smtClean="0"/>
          </a:p>
          <a:p>
            <a:pPr>
              <a:buNone/>
            </a:pPr>
            <a:r>
              <a:rPr lang="en-GB" dirty="0" smtClean="0"/>
              <a:t>                         Thank You</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4" name="Content Placeholder 2"/>
          <p:cNvSpPr>
            <a:spLocks noGrp="1"/>
          </p:cNvSpPr>
          <p:nvPr>
            <p:ph idx="1"/>
          </p:nvPr>
        </p:nvSpPr>
        <p:spPr/>
        <p:txBody>
          <a:bodyPr>
            <a:normAutofit fontScale="85000" lnSpcReduction="20000"/>
          </a:bodyPr>
          <a:lstStyle/>
          <a:p>
            <a:r>
              <a:rPr lang="en-US" b="1" dirty="0" smtClean="0"/>
              <a:t>1. Introduction </a:t>
            </a:r>
            <a:endParaRPr lang="en-US" dirty="0"/>
          </a:p>
          <a:p>
            <a:r>
              <a:rPr lang="en-US" b="1" dirty="0" smtClean="0"/>
              <a:t>1.1.Conceptual Discourse </a:t>
            </a:r>
            <a:endParaRPr lang="en-US" dirty="0"/>
          </a:p>
          <a:p>
            <a:r>
              <a:rPr lang="en-US" b="1" dirty="0" smtClean="0"/>
              <a:t>1.2.Policies </a:t>
            </a:r>
            <a:r>
              <a:rPr lang="en-US" b="1" dirty="0"/>
              <a:t>and </a:t>
            </a:r>
            <a:r>
              <a:rPr lang="en-US" b="1" dirty="0" err="1"/>
              <a:t>Programmes</a:t>
            </a:r>
            <a:r>
              <a:rPr lang="en-US" b="1" dirty="0"/>
              <a:t> Instituted to Alleviate Poverty in </a:t>
            </a:r>
            <a:r>
              <a:rPr lang="en-US" b="1" dirty="0" smtClean="0"/>
              <a:t>Nigeria (1972- </a:t>
            </a:r>
            <a:r>
              <a:rPr lang="en-US" b="1" dirty="0"/>
              <a:t>2018)</a:t>
            </a:r>
            <a:endParaRPr lang="en-US" dirty="0"/>
          </a:p>
          <a:p>
            <a:r>
              <a:rPr lang="en-US" b="1" dirty="0" smtClean="0"/>
              <a:t>1.3. Constraints </a:t>
            </a:r>
            <a:r>
              <a:rPr lang="en-US" b="1" dirty="0"/>
              <a:t>to Effective Policy against Poverty in Nigeria</a:t>
            </a:r>
            <a:endParaRPr lang="en-US" dirty="0"/>
          </a:p>
          <a:p>
            <a:r>
              <a:rPr lang="en-US" b="1" dirty="0" smtClean="0"/>
              <a:t>2. Materials </a:t>
            </a:r>
            <a:r>
              <a:rPr lang="en-US" b="1" dirty="0"/>
              <a:t>and </a:t>
            </a:r>
            <a:r>
              <a:rPr lang="en-US" b="1" dirty="0" smtClean="0"/>
              <a:t>Methods</a:t>
            </a:r>
          </a:p>
          <a:p>
            <a:r>
              <a:rPr lang="en-US" b="1" dirty="0" smtClean="0"/>
              <a:t>3. Results </a:t>
            </a:r>
            <a:r>
              <a:rPr lang="en-US" b="1" dirty="0"/>
              <a:t>and Discussion </a:t>
            </a:r>
            <a:endParaRPr lang="en-US" b="1" dirty="0" smtClean="0"/>
          </a:p>
          <a:p>
            <a:r>
              <a:rPr lang="en-US" b="1" dirty="0" smtClean="0"/>
              <a:t>3.1.</a:t>
            </a:r>
            <a:r>
              <a:rPr lang="en-US" b="1" dirty="0"/>
              <a:t> </a:t>
            </a:r>
            <a:r>
              <a:rPr lang="en-US" b="1" dirty="0" smtClean="0"/>
              <a:t>Poverty </a:t>
            </a:r>
            <a:r>
              <a:rPr lang="en-US" b="1" dirty="0"/>
              <a:t>Trends in </a:t>
            </a:r>
            <a:r>
              <a:rPr lang="en-US" b="1" dirty="0" smtClean="0"/>
              <a:t>Nigeria</a:t>
            </a:r>
          </a:p>
          <a:p>
            <a:r>
              <a:rPr lang="en-US" b="1" dirty="0" smtClean="0"/>
              <a:t>3.2. Discussions</a:t>
            </a:r>
          </a:p>
          <a:p>
            <a:r>
              <a:rPr lang="en-US" b="1" dirty="0" smtClean="0"/>
              <a:t>4. Conclusion </a:t>
            </a:r>
            <a:r>
              <a:rPr lang="en-US" b="1" dirty="0"/>
              <a:t>and Recommendations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Poverty is a global phenomenon which affects continents, nations, and people differently. It affects people in various depth and levels at different times and phases of existence</a:t>
            </a:r>
          </a:p>
          <a:p>
            <a:pPr algn="just"/>
            <a:r>
              <a:rPr lang="en-US" dirty="0" smtClean="0"/>
              <a:t>Sub-Saharan Africa, South Asia and Latin America are currently with the highest level of poverty </a:t>
            </a:r>
          </a:p>
          <a:p>
            <a:pPr algn="just"/>
            <a:r>
              <a:rPr lang="en-US" dirty="0" smtClean="0"/>
              <a:t>As at June 2018, of the 15 countries across the world where extreme poverty is rising per World Poverty Clock data, 13 are currently in Africa. </a:t>
            </a:r>
          </a:p>
          <a:p>
            <a:pPr algn="just"/>
            <a:r>
              <a:rPr lang="en-US" dirty="0" smtClean="0"/>
              <a:t>Nigeria came first from the top ten African countries with extreme poverty </a:t>
            </a:r>
          </a:p>
          <a:p>
            <a:pPr algn="just"/>
            <a:r>
              <a:rPr lang="en-US" dirty="0" smtClean="0"/>
              <a:t>Nigeria has all it takes in terms of human and natural resources to become the strongest economy and financial hub in Africa and one of the leading economies in the world. In spite of these blessings, the rate of poverty keep rising.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3" name="Content Placeholder 2"/>
          <p:cNvSpPr>
            <a:spLocks noGrp="1"/>
          </p:cNvSpPr>
          <p:nvPr>
            <p:ph idx="1"/>
          </p:nvPr>
        </p:nvSpPr>
        <p:spPr>
          <a:xfrm>
            <a:off x="304800" y="1143000"/>
            <a:ext cx="8382000" cy="4983163"/>
          </a:xfrm>
        </p:spPr>
        <p:txBody>
          <a:bodyPr>
            <a:normAutofit fontScale="70000" lnSpcReduction="20000"/>
          </a:bodyPr>
          <a:lstStyle/>
          <a:p>
            <a:pPr algn="just">
              <a:buNone/>
            </a:pPr>
            <a:r>
              <a:rPr lang="en-US" sz="2900" dirty="0" smtClean="0"/>
              <a:t>Poverty has no precise definition but in the simplest form, it refers t</a:t>
            </a:r>
            <a:r>
              <a:rPr lang="en-US" dirty="0" smtClean="0"/>
              <a:t>o:</a:t>
            </a:r>
          </a:p>
          <a:p>
            <a:pPr algn="just"/>
            <a:r>
              <a:rPr lang="en-US" dirty="0" smtClean="0"/>
              <a:t>A situation in which the income level is so low that basic human needs cannot be met</a:t>
            </a:r>
          </a:p>
          <a:p>
            <a:pPr algn="just"/>
            <a:r>
              <a:rPr lang="en-US" dirty="0" smtClean="0"/>
              <a:t> Lack of access to tangible basic needs such as food, shelter, clothing, water, nutrition and health, education, as well as intangible ones like human dignity and freedom</a:t>
            </a:r>
          </a:p>
          <a:p>
            <a:pPr lvl="0" algn="just"/>
            <a:r>
              <a:rPr lang="en-US" dirty="0" smtClean="0"/>
              <a:t>Poverty levels can be absolute (where income is so low and basic needs are not met) or relative (where basic needs are met but the person/household is still disadvantaged). </a:t>
            </a:r>
          </a:p>
          <a:p>
            <a:pPr lvl="0" algn="just"/>
            <a:r>
              <a:rPr lang="en-US" dirty="0" smtClean="0"/>
              <a:t>Poverty in Nigeria is caused by variety of issues including bad governance, massive corruption, poor macro-economic and monetary policies, low growth resulting from poor economic planning, poor human resources development, deficient infrastructural development, misallocation and inefficient use of resources, absence of social security system or safety nets, Inadequate access to capital, education, health, sanitation and water services, etc.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Reduction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Poverty reduction simply refers to all formal activities geared towards lowering the prevalence and rate of poverty in the country. </a:t>
            </a:r>
          </a:p>
          <a:p>
            <a:pPr algn="just"/>
            <a:r>
              <a:rPr lang="en-US" dirty="0" smtClean="0"/>
              <a:t>It is a process by which deliberate actions are taken in order to ensure that people who are unable to meet up with the basic necessities of life are supported and assisted to achieve same.</a:t>
            </a:r>
          </a:p>
          <a:p>
            <a:pPr algn="just"/>
            <a:r>
              <a:rPr lang="en-US" dirty="0" smtClean="0"/>
              <a:t>Poverty is a phenomenon that cut across all societies. It cannot be totally eradicated but it can be reduced to a barest minimum.</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Governance and Poverty Reduction</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algn="just"/>
            <a:r>
              <a:rPr lang="en-US" sz="1600" dirty="0" smtClean="0"/>
              <a:t>governing refers to those social activities which make a “purposeful effort to guide, steer, control, or manage societies. Governance describes the patterns that emerge from the governing activities of social, political and administrative actors. This has to do with the authoritative steering of social processes. It includes activities of governmental and non-governmental actors- civil societies, action networks, partners, and private-sector entities, which occur at multiple levels (</a:t>
            </a:r>
            <a:r>
              <a:rPr lang="en-US" sz="1600" dirty="0" err="1" smtClean="0"/>
              <a:t>Uddin</a:t>
            </a:r>
            <a:r>
              <a:rPr lang="en-US" sz="1600" dirty="0" smtClean="0"/>
              <a:t> et al, 2019).</a:t>
            </a:r>
          </a:p>
          <a:p>
            <a:pPr algn="just"/>
            <a:r>
              <a:rPr lang="en-US" sz="1600" dirty="0" smtClean="0"/>
              <a:t>Governance is the way in which governments exercised power for the management and distribution of a country’s social and economic resources (</a:t>
            </a:r>
            <a:r>
              <a:rPr lang="en-US" sz="1600" dirty="0" err="1" smtClean="0"/>
              <a:t>Ogundiya</a:t>
            </a:r>
            <a:r>
              <a:rPr lang="en-US" sz="1600" dirty="0" smtClean="0"/>
              <a:t>, 2010). </a:t>
            </a:r>
          </a:p>
          <a:p>
            <a:pPr algn="just"/>
            <a:r>
              <a:rPr lang="en-US" sz="1600" dirty="0" smtClean="0"/>
              <a:t>The scope of governance is wide as it includes all the day-to-day activities of the government, such as the exercise of authority on the economic, political and administrative in all level in the nation. </a:t>
            </a:r>
          </a:p>
          <a:p>
            <a:pPr algn="just"/>
            <a:r>
              <a:rPr lang="en-US" sz="1600" dirty="0" smtClean="0"/>
              <a:t> Florence et al. (2015) viewed governance as the use of State resources and power in an accountable way to achieve and promote the well-being of the citizenry.</a:t>
            </a:r>
          </a:p>
          <a:p>
            <a:pPr algn="just"/>
            <a:r>
              <a:rPr lang="en-US" sz="1600" dirty="0" smtClean="0"/>
              <a:t>Good governance is integral to economic growth, the eradication of poverty and hunger, quality education and sustainable development. </a:t>
            </a:r>
            <a:r>
              <a:rPr lang="en-US" sz="1600" b="1" dirty="0" smtClean="0"/>
              <a:t>(Kola, </a:t>
            </a:r>
            <a:r>
              <a:rPr lang="en-US" sz="1600" b="1" dirty="0" err="1" smtClean="0"/>
              <a:t>Gana</a:t>
            </a:r>
            <a:r>
              <a:rPr lang="en-US" sz="1600" b="1" dirty="0" smtClean="0"/>
              <a:t> and </a:t>
            </a:r>
            <a:r>
              <a:rPr lang="en-US" sz="1600" b="1" dirty="0" err="1" smtClean="0"/>
              <a:t>Olasumbo</a:t>
            </a:r>
            <a:r>
              <a:rPr lang="en-US" sz="1600" b="1" dirty="0" smtClean="0"/>
              <a:t>, 2017) </a:t>
            </a:r>
            <a:endParaRPr lang="en-US" sz="1600" dirty="0" smtClean="0"/>
          </a:p>
          <a:p>
            <a:pPr algn="just"/>
            <a:r>
              <a:rPr lang="en-US" sz="1600" dirty="0" smtClean="0"/>
              <a:t> Good governance is the rightly exercising of authority, the ability to problem-solving and conflict resolution, the capacity to manage resources efficiently for development, and high level of responsiveness to the needs and the interest of the citizens (</a:t>
            </a:r>
            <a:r>
              <a:rPr lang="en-US" sz="1600" dirty="0" err="1" smtClean="0"/>
              <a:t>Otoghile</a:t>
            </a:r>
            <a:r>
              <a:rPr lang="en-US" sz="1600" dirty="0" smtClean="0"/>
              <a:t> et al., 2014).</a:t>
            </a:r>
          </a:p>
          <a:p>
            <a:pPr algn="just"/>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good governance is characterized with accountability, transparency, rule of law, participation, inclusiveness, equity, responsiveness, effectiveness and efficiency.</a:t>
            </a:r>
          </a:p>
          <a:p>
            <a:pPr algn="just"/>
            <a:r>
              <a:rPr lang="en-US" dirty="0" smtClean="0"/>
              <a:t>the deepest root cause of poverty is not lack of resources. Rather, it is a lack of good governance – the instability or unwillingness to apply public resources effectively to generate public goods</a:t>
            </a:r>
          </a:p>
          <a:p>
            <a:pPr algn="just"/>
            <a:r>
              <a:rPr lang="en-US" dirty="0" smtClean="0"/>
              <a:t>Public goods include physical structures such as roads, potable water, electricity, public transport, telecommunication; social, economic and political infrastructure – schools, clinics, markets, courts, vaccination </a:t>
            </a:r>
            <a:r>
              <a:rPr lang="en-US" dirty="0" err="1" smtClean="0"/>
              <a:t>programmes</a:t>
            </a:r>
            <a:r>
              <a:rPr lang="en-US" dirty="0" smtClean="0"/>
              <a:t>, improved agricultural techniques, a neutral and capable state of bureaucracy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Policies and </a:t>
            </a:r>
            <a:r>
              <a:rPr lang="en-US" b="1" dirty="0" err="1" smtClean="0"/>
              <a:t>Programmes</a:t>
            </a:r>
            <a:r>
              <a:rPr lang="en-US" b="1" dirty="0" smtClean="0"/>
              <a:t> Instituted to Alleviate Poverty in Nigeria</a:t>
            </a:r>
            <a:r>
              <a:rPr lang="en-US" dirty="0" smtClean="0"/>
              <a:t/>
            </a:r>
            <a:br>
              <a:rPr lang="en-US" dirty="0" smtClean="0"/>
            </a:br>
            <a:endParaRPr lang="en-US" dirty="0"/>
          </a:p>
        </p:txBody>
      </p:sp>
      <p:sp>
        <p:nvSpPr>
          <p:cNvPr id="4" name="Content Placeholder 3"/>
          <p:cNvSpPr>
            <a:spLocks noGrp="1"/>
          </p:cNvSpPr>
          <p:nvPr>
            <p:ph idx="1"/>
          </p:nvPr>
        </p:nvSpPr>
        <p:spPr/>
        <p:txBody>
          <a:bodyPr>
            <a:normAutofit fontScale="55000" lnSpcReduction="20000"/>
          </a:bodyPr>
          <a:lstStyle/>
          <a:p>
            <a:r>
              <a:rPr lang="en-US" dirty="0" smtClean="0"/>
              <a:t>1972: National Accelerated Food Production </a:t>
            </a:r>
            <a:r>
              <a:rPr lang="en-US" dirty="0" err="1" smtClean="0"/>
              <a:t>Programme</a:t>
            </a:r>
            <a:r>
              <a:rPr lang="en-US" dirty="0" smtClean="0"/>
              <a:t>  (NAFPP)</a:t>
            </a:r>
          </a:p>
          <a:p>
            <a:r>
              <a:rPr lang="en-US" dirty="0" smtClean="0"/>
              <a:t>1975:  Nigerian Agricultural and Co-operative Bank (NACB)</a:t>
            </a:r>
          </a:p>
          <a:p>
            <a:r>
              <a:rPr lang="en-US" dirty="0" smtClean="0"/>
              <a:t>1976: Operation Feed the Nation: to teach the rural farmers how to use modern farming tools. </a:t>
            </a:r>
          </a:p>
          <a:p>
            <a:r>
              <a:rPr lang="en-US" dirty="0" smtClean="0"/>
              <a:t>1980: Green Revolution </a:t>
            </a:r>
            <a:r>
              <a:rPr lang="en-US" dirty="0" err="1" smtClean="0"/>
              <a:t>Programme</a:t>
            </a:r>
            <a:r>
              <a:rPr lang="en-US" dirty="0" smtClean="0"/>
              <a:t>: to reduce food importation and increase local food production. </a:t>
            </a:r>
          </a:p>
          <a:p>
            <a:r>
              <a:rPr lang="en-US" dirty="0" smtClean="0"/>
              <a:t>1986: Directorate of Food, Roads and Rural Infrastructure (DFRRI)  and National Directorate on Employment (NDE)</a:t>
            </a:r>
          </a:p>
          <a:p>
            <a:r>
              <a:rPr lang="en-US" dirty="0" smtClean="0"/>
              <a:t>1987: Better Life </a:t>
            </a:r>
            <a:r>
              <a:rPr lang="en-US" dirty="0" err="1" smtClean="0"/>
              <a:t>Programme</a:t>
            </a:r>
            <a:r>
              <a:rPr lang="en-US" dirty="0" smtClean="0"/>
              <a:t> (BLP)</a:t>
            </a:r>
          </a:p>
          <a:p>
            <a:r>
              <a:rPr lang="en-US" dirty="0" smtClean="0"/>
              <a:t>1994: Family Support </a:t>
            </a:r>
            <a:r>
              <a:rPr lang="en-US" dirty="0" err="1" smtClean="0"/>
              <a:t>Programme</a:t>
            </a:r>
            <a:r>
              <a:rPr lang="en-US" dirty="0" smtClean="0"/>
              <a:t> (FSP)</a:t>
            </a:r>
          </a:p>
          <a:p>
            <a:r>
              <a:rPr lang="en-US" dirty="0" smtClean="0"/>
              <a:t>1997: Family Economic Advancement </a:t>
            </a:r>
            <a:r>
              <a:rPr lang="en-US" dirty="0" err="1" smtClean="0"/>
              <a:t>Programme</a:t>
            </a:r>
            <a:r>
              <a:rPr lang="en-US" dirty="0" smtClean="0"/>
              <a:t> (FEAP)</a:t>
            </a:r>
          </a:p>
          <a:p>
            <a:r>
              <a:rPr lang="en-US" dirty="0" smtClean="0"/>
              <a:t>2000: Poverty Alleviation Program</a:t>
            </a:r>
          </a:p>
          <a:p>
            <a:r>
              <a:rPr lang="en-US" dirty="0" smtClean="0"/>
              <a:t>2001: National Poverty Eradication </a:t>
            </a:r>
            <a:r>
              <a:rPr lang="en-US" dirty="0" err="1" smtClean="0"/>
              <a:t>Programme</a:t>
            </a:r>
            <a:r>
              <a:rPr lang="en-US" dirty="0" smtClean="0"/>
              <a:t> (NAPEP)</a:t>
            </a:r>
          </a:p>
          <a:p>
            <a:r>
              <a:rPr lang="en-US" dirty="0" smtClean="0"/>
              <a:t>2004: National Economic Empowerment Development Strategies (NEEDS)</a:t>
            </a:r>
          </a:p>
          <a:p>
            <a:r>
              <a:rPr lang="en-US" dirty="0" smtClean="0"/>
              <a:t>2012: Subsidy Re-investment and Empowerment </a:t>
            </a:r>
            <a:r>
              <a:rPr lang="en-US" dirty="0" err="1" smtClean="0"/>
              <a:t>Programme</a:t>
            </a:r>
            <a:r>
              <a:rPr lang="en-US" dirty="0" smtClean="0"/>
              <a:t> (SURE-P)</a:t>
            </a:r>
          </a:p>
          <a:p>
            <a:r>
              <a:rPr lang="en-US" dirty="0" smtClean="0"/>
              <a:t>2016: National Social Investment </a:t>
            </a:r>
            <a:r>
              <a:rPr lang="en-US" dirty="0" err="1" smtClean="0"/>
              <a:t>Programmes</a:t>
            </a:r>
            <a:r>
              <a:rPr lang="en-US" dirty="0" smtClean="0"/>
              <a:t> (NSIP)</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of anti-poverty </a:t>
            </a:r>
            <a:r>
              <a:rPr lang="en-US" dirty="0" err="1" smtClean="0"/>
              <a:t>programmes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These challenges ranges from</a:t>
            </a:r>
          </a:p>
          <a:p>
            <a:r>
              <a:rPr lang="en-US" dirty="0" smtClean="0"/>
              <a:t>lack of good governance, </a:t>
            </a:r>
          </a:p>
          <a:p>
            <a:r>
              <a:rPr lang="en-US" dirty="0" smtClean="0"/>
              <a:t>corruption and mismanagement, </a:t>
            </a:r>
          </a:p>
          <a:p>
            <a:r>
              <a:rPr lang="en-US" dirty="0" smtClean="0"/>
              <a:t>lack of funding, </a:t>
            </a:r>
          </a:p>
          <a:p>
            <a:r>
              <a:rPr lang="en-US" dirty="0" smtClean="0"/>
              <a:t>poor infrastructural development,</a:t>
            </a:r>
          </a:p>
          <a:p>
            <a:r>
              <a:rPr lang="en-US" dirty="0" smtClean="0"/>
              <a:t> lack of participation of target group,</a:t>
            </a:r>
          </a:p>
          <a:p>
            <a:r>
              <a:rPr lang="en-US" dirty="0" smtClean="0"/>
              <a:t> lack of targeting mechanism,</a:t>
            </a:r>
          </a:p>
          <a:p>
            <a:r>
              <a:rPr lang="en-US" dirty="0" smtClean="0"/>
              <a:t> poor coordination and implementation</a:t>
            </a:r>
          </a:p>
          <a:p>
            <a:r>
              <a:rPr lang="en-US" dirty="0" smtClean="0"/>
              <a:t> policy inconsistency, </a:t>
            </a:r>
          </a:p>
          <a:p>
            <a:r>
              <a:rPr lang="en-US" dirty="0" smtClean="0"/>
              <a:t>ETC</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1448</TotalTime>
  <Words>1461</Words>
  <Application>Microsoft Office PowerPoint</Application>
  <PresentationFormat>On-screen Show (4:3)</PresentationFormat>
  <Paragraphs>133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Black</vt:lpstr>
      <vt:lpstr>Calibri</vt:lpstr>
      <vt:lpstr>Times New Roman</vt:lpstr>
      <vt:lpstr>Office Theme</vt:lpstr>
      <vt:lpstr>Governance and Poverty Reduction: An Appraisal of Government Policies and Programmes of Poverty Reduction in Nigeria (2015-2019) </vt:lpstr>
      <vt:lpstr>Content</vt:lpstr>
      <vt:lpstr>Introduction </vt:lpstr>
      <vt:lpstr>Poverty</vt:lpstr>
      <vt:lpstr>Poverty Reduction</vt:lpstr>
      <vt:lpstr>Governance and Poverty Reduction</vt:lpstr>
      <vt:lpstr>PowerPoint Presentation</vt:lpstr>
      <vt:lpstr>Policies and Programmes Instituted to Alleviate Poverty in Nigeria </vt:lpstr>
      <vt:lpstr>Failure of anti-poverty programmes</vt:lpstr>
      <vt:lpstr>Poverty Trends in Nigeria</vt:lpstr>
      <vt:lpstr>Poverty Trends in Nigeria</vt:lpstr>
      <vt:lpstr>  Ten Countries with Extreme Poverty in the World </vt:lpstr>
      <vt:lpstr> Current Poverty Reduction Scheme  National Social Investment Programmes (NSIP)  </vt:lpstr>
      <vt:lpstr>Achievements of NSIP</vt:lpstr>
      <vt:lpstr>Challenges of NSIP</vt:lpstr>
      <vt:lpstr>Conclusion</vt:lpstr>
      <vt:lpstr>Recommendations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and Poverty Reduction: An Appraisal of Government Policies and Programmes of Poverty Reduction in Nigeria (2015-2019)</dc:title>
  <dc:creator>USER</dc:creator>
  <cp:lastModifiedBy>AP-RIC</cp:lastModifiedBy>
  <cp:revision>104</cp:revision>
  <dcterms:created xsi:type="dcterms:W3CDTF">2019-10-15T15:14:55Z</dcterms:created>
  <dcterms:modified xsi:type="dcterms:W3CDTF">2019-12-03T09:25:28Z</dcterms:modified>
</cp:coreProperties>
</file>